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wdp" ContentType="image/vnd.ms-photo"/>
  <Default Extension="mov" ContentType="video/quicktime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4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9"/>
  </p:normalViewPr>
  <p:slideViewPr>
    <p:cSldViewPr snapToGrid="0" snapToObjects="1">
      <p:cViewPr varScale="1">
        <p:scale>
          <a:sx n="92" d="100"/>
          <a:sy n="92" d="100"/>
        </p:scale>
        <p:origin x="78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mo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mov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6/20/19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microsoft.com/office/2007/relationships/media" Target="../media/media3.wav"/><Relationship Id="rId6" Type="http://schemas.openxmlformats.org/officeDocument/2006/relationships/audio" Target="../media/media3.wav"/><Relationship Id="rId7" Type="http://schemas.microsoft.com/office/2007/relationships/media" Target="../media/media4.wav"/><Relationship Id="rId8" Type="http://schemas.openxmlformats.org/officeDocument/2006/relationships/audio" Target="../media/media4.wav"/><Relationship Id="rId9" Type="http://schemas.openxmlformats.org/officeDocument/2006/relationships/slideLayout" Target="../slideLayouts/slideLayout2.xml"/><Relationship Id="rId10" Type="http://schemas.openxmlformats.org/officeDocument/2006/relationships/image" Target="../media/image8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6.wav"/><Relationship Id="rId4" Type="http://schemas.openxmlformats.org/officeDocument/2006/relationships/audio" Target="../media/media6.wav"/><Relationship Id="rId5" Type="http://schemas.microsoft.com/office/2007/relationships/media" Target="../media/media7.wav"/><Relationship Id="rId6" Type="http://schemas.openxmlformats.org/officeDocument/2006/relationships/audio" Target="../media/media7.wav"/><Relationship Id="rId7" Type="http://schemas.microsoft.com/office/2007/relationships/media" Target="../media/media8.wav"/><Relationship Id="rId8" Type="http://schemas.openxmlformats.org/officeDocument/2006/relationships/audio" Target="../media/media8.wav"/><Relationship Id="rId9" Type="http://schemas.openxmlformats.org/officeDocument/2006/relationships/slideLayout" Target="../slideLayouts/slideLayout2.xml"/><Relationship Id="rId10" Type="http://schemas.openxmlformats.org/officeDocument/2006/relationships/image" Target="../media/image8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0.mov"/><Relationship Id="rId4" Type="http://schemas.openxmlformats.org/officeDocument/2006/relationships/video" Target="../media/media10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microsoft.com/office/2007/relationships/media" Target="../media/media9.mov"/><Relationship Id="rId2" Type="http://schemas.openxmlformats.org/officeDocument/2006/relationships/video" Target="../media/media9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s229.stanford.edu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br>
              <a:rPr lang="en-US" dirty="0" smtClean="0"/>
            </a:br>
            <a:r>
              <a:rPr lang="en-US" dirty="0" smtClean="0"/>
              <a:t>CS 229 / stats 229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79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23782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Supervised learning [Input -&gt; Output mapping]</a:t>
            </a:r>
          </a:p>
          <a:p>
            <a:pPr lvl="1"/>
            <a:r>
              <a:rPr lang="en-US" dirty="0" smtClean="0"/>
              <a:t>Classification vs Regression</a:t>
            </a:r>
          </a:p>
          <a:p>
            <a:pPr lvl="1"/>
            <a:r>
              <a:rPr lang="en-US" dirty="0" smtClean="0"/>
              <a:t>Parametric vs Non-parametric</a:t>
            </a:r>
          </a:p>
          <a:p>
            <a:pPr lvl="1"/>
            <a:r>
              <a:rPr lang="en-US" dirty="0" smtClean="0"/>
              <a:t>Generative vs Discriminative</a:t>
            </a:r>
          </a:p>
          <a:p>
            <a:pPr lvl="1"/>
            <a:r>
              <a:rPr lang="en-US" dirty="0" smtClean="0"/>
              <a:t>Probabilistic vs Non-probabilistic</a:t>
            </a:r>
          </a:p>
          <a:p>
            <a:r>
              <a:rPr lang="en-US" dirty="0" smtClean="0"/>
              <a:t>Unsupervised learning [Learn interesting structures in the data]</a:t>
            </a:r>
          </a:p>
          <a:p>
            <a:pPr lvl="1"/>
            <a:r>
              <a:rPr lang="en-US" dirty="0" smtClean="0"/>
              <a:t>Clusters vs Subspaces</a:t>
            </a:r>
          </a:p>
          <a:p>
            <a:pPr lvl="1"/>
            <a:r>
              <a:rPr lang="en-US" dirty="0" smtClean="0"/>
              <a:t>Probabilistic vs Non-probabilistic</a:t>
            </a:r>
          </a:p>
          <a:p>
            <a:r>
              <a:rPr lang="en-US" dirty="0" smtClean="0"/>
              <a:t>Deep Learning [Learning representations]</a:t>
            </a:r>
          </a:p>
          <a:p>
            <a:pPr lvl="1"/>
            <a:r>
              <a:rPr lang="en-US" dirty="0" smtClean="0"/>
              <a:t>Our focus: supervised setting</a:t>
            </a:r>
          </a:p>
          <a:p>
            <a:r>
              <a:rPr lang="en-US" dirty="0" smtClean="0"/>
              <a:t>Learning Theory</a:t>
            </a:r>
          </a:p>
          <a:p>
            <a:pPr lvl="1"/>
            <a:r>
              <a:rPr lang="en-US" dirty="0" smtClean="0"/>
              <a:t>Bias-Variance Tradeoff</a:t>
            </a:r>
          </a:p>
          <a:p>
            <a:pPr lvl="1"/>
            <a:r>
              <a:rPr lang="en-US" dirty="0" smtClean="0"/>
              <a:t>Generalization and Uniform Convergence</a:t>
            </a:r>
          </a:p>
          <a:p>
            <a:r>
              <a:rPr lang="en-US" dirty="0" smtClean="0"/>
              <a:t>Reinforcement Learning [Sequential Decision Making]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37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- Supervised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308" y="2120900"/>
            <a:ext cx="5401733" cy="4051300"/>
          </a:xfrm>
        </p:spPr>
      </p:pic>
    </p:spTree>
    <p:extLst>
      <p:ext uri="{BB962C8B-B14F-4D97-AF65-F5344CB8AC3E}">
        <p14:creationId xmlns:p14="http://schemas.microsoft.com/office/powerpoint/2010/main" val="139520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</a:t>
            </a:r>
            <a:r>
              <a:rPr lang="mr-IN" dirty="0" smtClean="0"/>
              <a:t>–</a:t>
            </a:r>
            <a:r>
              <a:rPr lang="en-US" dirty="0" smtClean="0"/>
              <a:t> UNSUPERVISED (ICA)</a:t>
            </a:r>
            <a:endParaRPr lang="en-US" dirty="0"/>
          </a:p>
        </p:txBody>
      </p:sp>
      <p:pic>
        <p:nvPicPr>
          <p:cNvPr id="9" name="twospeakers-mixed1.wav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2800571"/>
            <a:ext cx="812800" cy="812800"/>
          </a:xfrm>
        </p:spPr>
      </p:pic>
      <p:pic>
        <p:nvPicPr>
          <p:cNvPr id="10" name="twospeakers-mixed2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4754420"/>
            <a:ext cx="812800" cy="812800"/>
          </a:xfrm>
          <a:prstGeom prst="rect">
            <a:avLst/>
          </a:prstGeom>
        </p:spPr>
      </p:pic>
      <p:pic>
        <p:nvPicPr>
          <p:cNvPr id="11" name="twospeakers-separated1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2800571"/>
            <a:ext cx="812800" cy="812800"/>
          </a:xfrm>
          <a:prstGeom prst="rect">
            <a:avLst/>
          </a:prstGeom>
        </p:spPr>
      </p:pic>
      <p:pic>
        <p:nvPicPr>
          <p:cNvPr id="12" name="twospeakers-separated2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4754420"/>
            <a:ext cx="812800" cy="812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93612" y="223057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Mixed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902207" y="2230576"/>
            <a:ext cx="126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Separated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7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43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743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</a:t>
            </a:r>
            <a:r>
              <a:rPr lang="mr-IN" dirty="0" smtClean="0"/>
              <a:t>–</a:t>
            </a:r>
            <a:r>
              <a:rPr lang="en-US" dirty="0" smtClean="0"/>
              <a:t> UNSUPERVISED (ICA - II)</a:t>
            </a:r>
            <a:endParaRPr lang="en-US" dirty="0"/>
          </a:p>
        </p:txBody>
      </p:sp>
      <p:pic>
        <p:nvPicPr>
          <p:cNvPr id="4" name="speakermusic-mixed1.wav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2800571"/>
            <a:ext cx="812800" cy="812800"/>
          </a:xfrm>
        </p:spPr>
      </p:pic>
      <p:pic>
        <p:nvPicPr>
          <p:cNvPr id="5" name="speakermusic-mixed2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3612" y="4754420"/>
            <a:ext cx="812800" cy="812800"/>
          </a:xfrm>
          <a:prstGeom prst="rect">
            <a:avLst/>
          </a:prstGeom>
        </p:spPr>
      </p:pic>
      <p:pic>
        <p:nvPicPr>
          <p:cNvPr id="6" name="speakermusic-separated1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2800571"/>
            <a:ext cx="812800" cy="812800"/>
          </a:xfrm>
          <a:prstGeom prst="rect">
            <a:avLst/>
          </a:prstGeom>
        </p:spPr>
      </p:pic>
      <p:pic>
        <p:nvPicPr>
          <p:cNvPr id="7" name="speakermusic-separated2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0" y="4754420"/>
            <a:ext cx="812800" cy="812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93612" y="223057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Mixed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902207" y="2230576"/>
            <a:ext cx="126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Separated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90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8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68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</a:t>
            </a:r>
            <a:r>
              <a:rPr lang="mr-IN" dirty="0" smtClean="0"/>
              <a:t>–</a:t>
            </a:r>
            <a:r>
              <a:rPr lang="en-US" dirty="0" smtClean="0"/>
              <a:t> REINFORCEMENT LEARNING</a:t>
            </a:r>
            <a:endParaRPr lang="en-US" dirty="0"/>
          </a:p>
        </p:txBody>
      </p:sp>
      <p:pic>
        <p:nvPicPr>
          <p:cNvPr id="4" name="Episode 1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2120" y="2093976"/>
            <a:ext cx="5181600" cy="4051300"/>
          </a:xfrm>
        </p:spPr>
      </p:pic>
      <p:pic>
        <p:nvPicPr>
          <p:cNvPr id="5" name="Episode 130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96585" y="2093976"/>
            <a:ext cx="5344528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73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4225" y="2746099"/>
            <a:ext cx="8089900" cy="3937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050" y="1017141"/>
            <a:ext cx="17399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6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By the end of the course,</a:t>
            </a:r>
          </a:p>
          <a:p>
            <a:r>
              <a:rPr lang="en-US" dirty="0" smtClean="0"/>
              <a:t>Be an expert in ML (understand the internals of ML algorithms)</a:t>
            </a:r>
          </a:p>
          <a:p>
            <a:r>
              <a:rPr lang="en-US" dirty="0" smtClean="0"/>
              <a:t>Be able to build ML applications (know which algorithms to use when)</a:t>
            </a:r>
          </a:p>
          <a:p>
            <a:r>
              <a:rPr lang="en-US" dirty="0" smtClean="0"/>
              <a:t>Be able to start ML research (read research papers)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3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computer science principles</a:t>
            </a:r>
          </a:p>
          <a:p>
            <a:pPr lvl="1"/>
            <a:r>
              <a:rPr lang="en-US" dirty="0" smtClean="0"/>
              <a:t>Big-O notation</a:t>
            </a:r>
          </a:p>
          <a:p>
            <a:pPr lvl="1"/>
            <a:r>
              <a:rPr lang="en-US" dirty="0" smtClean="0"/>
              <a:t>Comfortably write non-trivial code in Python/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Probability (CS 109, STATS 116 etc.)</a:t>
            </a:r>
          </a:p>
          <a:p>
            <a:pPr lvl="1"/>
            <a:r>
              <a:rPr lang="en-US" dirty="0" smtClean="0"/>
              <a:t>Random Variables</a:t>
            </a:r>
          </a:p>
          <a:p>
            <a:pPr lvl="1"/>
            <a:r>
              <a:rPr lang="en-US" dirty="0" smtClean="0"/>
              <a:t>Expectations</a:t>
            </a:r>
          </a:p>
          <a:p>
            <a:pPr lvl="1"/>
            <a:r>
              <a:rPr lang="en-US" dirty="0" smtClean="0"/>
              <a:t>Distributions</a:t>
            </a:r>
          </a:p>
          <a:p>
            <a:r>
              <a:rPr lang="en-US" dirty="0" smtClean="0"/>
              <a:t>Linear Algebra &amp; Multivariate/Matrix Calculus (MATH 51, etc.)</a:t>
            </a:r>
          </a:p>
          <a:p>
            <a:pPr lvl="1"/>
            <a:r>
              <a:rPr lang="en-US" dirty="0" smtClean="0"/>
              <a:t>Gradients and Hessians</a:t>
            </a:r>
          </a:p>
          <a:p>
            <a:pPr lvl="1"/>
            <a:r>
              <a:rPr lang="en-US" dirty="0" smtClean="0"/>
              <a:t>Eigenvalue/vector</a:t>
            </a:r>
          </a:p>
        </p:txBody>
      </p:sp>
    </p:spTree>
    <p:extLst>
      <p:ext uri="{BB962C8B-B14F-4D97-AF65-F5344CB8AC3E}">
        <p14:creationId xmlns:p14="http://schemas.microsoft.com/office/powerpoint/2010/main" val="128994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Honor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 study groups (strongly encouraged!)</a:t>
            </a:r>
          </a:p>
          <a:p>
            <a:r>
              <a:rPr lang="en-US" dirty="0" smtClean="0"/>
              <a:t>Independently write-up homework and code</a:t>
            </a:r>
          </a:p>
          <a:p>
            <a:r>
              <a:rPr lang="en-US" b="1" dirty="0"/>
              <a:t>It is an honor code violation to intentionally refer to a previous year's </a:t>
            </a:r>
            <a:r>
              <a:rPr lang="en-US" b="1" dirty="0" smtClean="0"/>
              <a:t>assignments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20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Homeworks</a:t>
            </a:r>
            <a:r>
              <a:rPr lang="en-US" dirty="0" smtClean="0"/>
              <a:t> :  60% (3 x 20%)</a:t>
            </a:r>
          </a:p>
          <a:p>
            <a:r>
              <a:rPr lang="en-US" dirty="0" smtClean="0"/>
              <a:t>Final exam (take home) : 40%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7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website (calendar, deadlines, notes) - </a:t>
            </a:r>
            <a:r>
              <a:rPr lang="en-US" dirty="0" smtClean="0">
                <a:hlinkClick r:id="rId2"/>
              </a:rPr>
              <a:t>http://cs229.stanford.edu</a:t>
            </a:r>
            <a:endParaRPr lang="en-US" dirty="0"/>
          </a:p>
          <a:p>
            <a:r>
              <a:rPr lang="en-US" dirty="0" smtClean="0"/>
              <a:t>Piazza</a:t>
            </a:r>
          </a:p>
          <a:p>
            <a:r>
              <a:rPr lang="en-US" dirty="0" err="1" smtClean="0"/>
              <a:t>Gradescope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79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ml?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 “Machine Learning” coined by Arthur Samuel in 1959.</a:t>
            </a:r>
          </a:p>
          <a:p>
            <a:pPr lvl="1"/>
            <a:r>
              <a:rPr lang="en-US" dirty="0" smtClean="0"/>
              <a:t>Samuel Checkers-playing Program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 smtClean="0"/>
          </a:p>
          <a:p>
            <a:r>
              <a:rPr lang="en-US" dirty="0" smtClean="0"/>
              <a:t>Common definition (by Tom Mitchell): </a:t>
            </a:r>
          </a:p>
          <a:p>
            <a:pPr lvl="1"/>
            <a:r>
              <a:rPr lang="en-US" b="1" i="1" dirty="0" smtClean="0"/>
              <a:t>Machine </a:t>
            </a:r>
            <a:r>
              <a:rPr lang="en-US" b="1" i="1" dirty="0"/>
              <a:t>Learning is the study of computer algorithms that improve automatically through </a:t>
            </a:r>
            <a:r>
              <a:rPr lang="en-US" b="1" i="1" dirty="0" smtClean="0"/>
              <a:t>experience</a:t>
            </a:r>
          </a:p>
          <a:p>
            <a:pPr marL="274320" lvl="1" indent="0">
              <a:buNone/>
            </a:pPr>
            <a:endParaRPr lang="en-US" b="1" i="1" dirty="0" smtClean="0"/>
          </a:p>
          <a:p>
            <a:pPr marL="274320" lvl="1" indent="0">
              <a:buNone/>
            </a:pPr>
            <a:endParaRPr lang="en-US" b="1" i="1" dirty="0" smtClean="0"/>
          </a:p>
          <a:p>
            <a:r>
              <a:rPr lang="en-US" dirty="0" smtClean="0"/>
              <a:t>Subfield of Artificial Intelligence (AI)</a:t>
            </a:r>
          </a:p>
          <a:p>
            <a:pPr lvl="1"/>
            <a:r>
              <a:rPr lang="en-US" dirty="0" smtClean="0"/>
              <a:t>The hottest subfield - reinvigorated interest in AI due to deep learning!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6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Computer Vision / Image Recognition</a:t>
            </a:r>
          </a:p>
          <a:p>
            <a:pPr lvl="1"/>
            <a:r>
              <a:rPr lang="en-US" dirty="0" err="1" smtClean="0"/>
              <a:t>ImageNet</a:t>
            </a:r>
            <a:endParaRPr lang="en-US" dirty="0" smtClean="0"/>
          </a:p>
          <a:p>
            <a:pPr lvl="1"/>
            <a:r>
              <a:rPr lang="en-US" dirty="0" smtClean="0"/>
              <a:t>Convolutional Neural Networks</a:t>
            </a:r>
          </a:p>
          <a:p>
            <a:pPr lvl="1"/>
            <a:r>
              <a:rPr lang="en-US" dirty="0" smtClean="0"/>
              <a:t>Autonomous driving</a:t>
            </a:r>
          </a:p>
          <a:p>
            <a:r>
              <a:rPr lang="en-US" dirty="0" smtClean="0"/>
              <a:t>Speech Recognition</a:t>
            </a:r>
          </a:p>
          <a:p>
            <a:pPr lvl="1"/>
            <a:r>
              <a:rPr lang="en-US" dirty="0" smtClean="0"/>
              <a:t>Voice assistants</a:t>
            </a:r>
          </a:p>
          <a:p>
            <a:r>
              <a:rPr lang="en-US" dirty="0" smtClean="0"/>
              <a:t>Language Translation</a:t>
            </a:r>
          </a:p>
          <a:p>
            <a:pPr lvl="1"/>
            <a:r>
              <a:rPr lang="en-US" dirty="0" smtClean="0"/>
              <a:t>Google Translate</a:t>
            </a:r>
          </a:p>
          <a:p>
            <a:pPr lvl="1"/>
            <a:r>
              <a:rPr lang="en-US" dirty="0" smtClean="0"/>
              <a:t>Unsupervised Translation</a:t>
            </a:r>
          </a:p>
          <a:p>
            <a:r>
              <a:rPr lang="en-US" dirty="0" smtClean="0"/>
              <a:t>Game Playing / Deep Reinforcement Learning</a:t>
            </a:r>
          </a:p>
          <a:p>
            <a:pPr lvl="1"/>
            <a:r>
              <a:rPr lang="en-US" dirty="0" smtClean="0"/>
              <a:t>ATARI</a:t>
            </a:r>
          </a:p>
          <a:p>
            <a:pPr lvl="1"/>
            <a:r>
              <a:rPr lang="en-US" dirty="0" err="1" smtClean="0"/>
              <a:t>AlphaGo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66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5583</TotalTime>
  <Words>335</Words>
  <Application>Microsoft Macintosh PowerPoint</Application>
  <PresentationFormat>Widescreen</PresentationFormat>
  <Paragraphs>76</Paragraphs>
  <Slides>14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Mangal</vt:lpstr>
      <vt:lpstr>Rockwell</vt:lpstr>
      <vt:lpstr>Rockwell Condensed</vt:lpstr>
      <vt:lpstr>Rockwell Extra Bold</vt:lpstr>
      <vt:lpstr>Wingdings</vt:lpstr>
      <vt:lpstr>Wood Type</vt:lpstr>
      <vt:lpstr>Machine learning CS 229 / stats 229</vt:lpstr>
      <vt:lpstr>Introduction</vt:lpstr>
      <vt:lpstr>Goals</vt:lpstr>
      <vt:lpstr>Prerequisites</vt:lpstr>
      <vt:lpstr>Honor code</vt:lpstr>
      <vt:lpstr>Course structure</vt:lpstr>
      <vt:lpstr>Logistics</vt:lpstr>
      <vt:lpstr>What is ml?</vt:lpstr>
      <vt:lpstr>Recent progress</vt:lpstr>
      <vt:lpstr>Course Preview</vt:lpstr>
      <vt:lpstr>Preview - Supervised</vt:lpstr>
      <vt:lpstr>PREVIEW – UNSUPERVISED (ICA)</vt:lpstr>
      <vt:lpstr>PREVIEW – UNSUPERVISED (ICA - II)</vt:lpstr>
      <vt:lpstr>PREVIEW – REINFORCEMENT LEARNING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Microsoft Office User</dc:creator>
  <cp:lastModifiedBy>Microsoft Office User</cp:lastModifiedBy>
  <cp:revision>52</cp:revision>
  <dcterms:created xsi:type="dcterms:W3CDTF">2019-06-20T22:07:26Z</dcterms:created>
  <dcterms:modified xsi:type="dcterms:W3CDTF">2019-06-24T19:11:20Z</dcterms:modified>
</cp:coreProperties>
</file>

<file path=docProps/thumbnail.jpeg>
</file>